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5" r:id="rId4"/>
    <p:sldId id="262" r:id="rId5"/>
    <p:sldId id="263" r:id="rId6"/>
    <p:sldId id="290" r:id="rId7"/>
    <p:sldId id="291" r:id="rId8"/>
    <p:sldId id="264" r:id="rId9"/>
    <p:sldId id="265" r:id="rId10"/>
    <p:sldId id="286" r:id="rId11"/>
    <p:sldId id="266" r:id="rId12"/>
    <p:sldId id="270" r:id="rId13"/>
    <p:sldId id="288" r:id="rId14"/>
    <p:sldId id="287" r:id="rId15"/>
    <p:sldId id="289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1" autoAdjust="0"/>
    <p:restoredTop sz="94660"/>
  </p:normalViewPr>
  <p:slideViewPr>
    <p:cSldViewPr>
      <p:cViewPr varScale="1">
        <p:scale>
          <a:sx n="94" d="100"/>
          <a:sy n="94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232C42-B9F2-49E8-B084-B6798D8DC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image" Target="../media/image27.jpeg"/><Relationship Id="rId4" Type="http://schemas.openxmlformats.org/officeDocument/2006/relationships/slide" Target="slide18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H:\..\..\..\OK\bai%20thi%20PP%20Lop%20tin%204%20tanh%202005\ph&#173;ong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19400" y="1676400"/>
            <a:ext cx="4038600" cy="9906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  <a:latin typeface="HP001 Kieu 5H" pitchFamily="34" charset="0"/>
              </a:rPr>
              <a:t>Ăn</a:t>
            </a:r>
            <a:r>
              <a:rPr lang="en-US" dirty="0" smtClean="0">
                <a:solidFill>
                  <a:srgbClr val="FF0000"/>
                </a:solidFill>
                <a:latin typeface="HP001 Kieu 5H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HP001 Kieu 5H" pitchFamily="34" charset="0"/>
              </a:rPr>
              <a:t>uống</a:t>
            </a:r>
            <a:r>
              <a:rPr lang="en-US" dirty="0" smtClean="0">
                <a:solidFill>
                  <a:srgbClr val="FF0000"/>
                </a:solidFill>
                <a:latin typeface="HP001 Kieu 5H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HP001 Kieu 5H" pitchFamily="34" charset="0"/>
              </a:rPr>
              <a:t>sạch</a:t>
            </a:r>
            <a:r>
              <a:rPr lang="en-US" dirty="0" smtClean="0">
                <a:solidFill>
                  <a:srgbClr val="FF0000"/>
                </a:solidFill>
                <a:latin typeface="HP001 Kieu 5H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HP001 Kieu 5H" pitchFamily="34" charset="0"/>
              </a:rPr>
              <a:t>sẽ</a:t>
            </a:r>
            <a:endParaRPr lang="en-US" dirty="0">
              <a:solidFill>
                <a:srgbClr val="FF0000"/>
              </a:solidFill>
              <a:latin typeface="HP001 Kieu 5H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24000" y="2362200"/>
            <a:ext cx="7467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sạch</a:t>
            </a:r>
            <a:r>
              <a:rPr lang="en-US" sz="3200" dirty="0" smtClean="0">
                <a:latin typeface="HP001 Kieu 5H" pitchFamily="34" charset="0"/>
              </a:rPr>
              <a:t>, </a:t>
            </a:r>
            <a:r>
              <a:rPr lang="en-US" sz="3200" dirty="0" err="1" smtClean="0">
                <a:latin typeface="HP001 Kieu 5H" pitchFamily="34" charset="0"/>
              </a:rPr>
              <a:t>bạn</a:t>
            </a:r>
            <a:r>
              <a:rPr lang="en-US" sz="3200" dirty="0" smtClean="0">
                <a:latin typeface="HP001 Kieu 5H" pitchFamily="34" charset="0"/>
              </a:rPr>
              <a:t> </a:t>
            </a:r>
            <a:r>
              <a:rPr lang="en-US" sz="3200" dirty="0" err="1" smtClean="0">
                <a:latin typeface="HP001 Kieu 5H" pitchFamily="34" charset="0"/>
              </a:rPr>
              <a:t>phải</a:t>
            </a:r>
            <a:r>
              <a:rPr lang="en-US" sz="3200" dirty="0" smtClean="0">
                <a:latin typeface="HP001 Kieu 5H" pitchFamily="34" charset="0"/>
              </a:rPr>
              <a:t> </a:t>
            </a:r>
            <a:r>
              <a:rPr lang="en-US" sz="3200" dirty="0" err="1" smtClean="0">
                <a:latin typeface="HP001 Kieu 5H" pitchFamily="34" charset="0"/>
              </a:rPr>
              <a:t>làm</a:t>
            </a:r>
            <a:r>
              <a:rPr lang="en-US" sz="3200" dirty="0" smtClean="0">
                <a:latin typeface="HP001 Kieu 5H" pitchFamily="34" charset="0"/>
              </a:rPr>
              <a:t> </a:t>
            </a:r>
            <a:r>
              <a:rPr lang="en-US" sz="3200" dirty="0" err="1" smtClean="0">
                <a:latin typeface="HP001 Kieu 5H" pitchFamily="34" charset="0"/>
              </a:rPr>
              <a:t>gì</a:t>
            </a:r>
            <a:r>
              <a:rPr lang="en-US" sz="3200" dirty="0" smtClean="0">
                <a:latin typeface="HP001 Kieu 5H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Kieu 5H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HP-4430s\Desktop\kinh lup 3D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62000" cy="76200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768440" y="2275135"/>
            <a:ext cx="2620850" cy="2337514"/>
            <a:chOff x="768440" y="2196385"/>
            <a:chExt cx="2620850" cy="2337514"/>
          </a:xfrm>
        </p:grpSpPr>
        <p:pic>
          <p:nvPicPr>
            <p:cNvPr id="12" name="Picture 5" descr="IMGP1830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54000"/>
            </a:blip>
            <a:srcRect/>
            <a:stretch>
              <a:fillRect/>
            </a:stretch>
          </p:blipFill>
          <p:spPr bwMode="auto">
            <a:xfrm>
              <a:off x="768440" y="2196385"/>
              <a:ext cx="2620850" cy="233751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838200" y="2286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43600" y="2286179"/>
            <a:ext cx="2514600" cy="2358176"/>
            <a:chOff x="5943600" y="2207429"/>
            <a:chExt cx="2514600" cy="2358176"/>
          </a:xfrm>
        </p:grpSpPr>
        <p:pic>
          <p:nvPicPr>
            <p:cNvPr id="14" name="Picture 7" descr="IMGP1815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42000"/>
            </a:blip>
            <a:srcRect/>
            <a:stretch>
              <a:fillRect/>
            </a:stretch>
          </p:blipFill>
          <p:spPr bwMode="auto">
            <a:xfrm>
              <a:off x="5943600" y="2207429"/>
              <a:ext cx="2514600" cy="235817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0" name="Oval 19"/>
            <p:cNvSpPr/>
            <p:nvPr/>
          </p:nvSpPr>
          <p:spPr>
            <a:xfrm>
              <a:off x="6019800" y="2286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05200" y="2275135"/>
            <a:ext cx="2353748" cy="2337514"/>
            <a:chOff x="3505200" y="2196385"/>
            <a:chExt cx="2353748" cy="2337514"/>
          </a:xfrm>
        </p:grpSpPr>
        <p:pic>
          <p:nvPicPr>
            <p:cNvPr id="13" name="Picture 6" descr="IMGP1827"/>
            <p:cNvPicPr>
              <a:picLocks noChangeAspect="1" noChangeArrowheads="1"/>
            </p:cNvPicPr>
            <p:nvPr/>
          </p:nvPicPr>
          <p:blipFill>
            <a:blip r:embed="rId5" cstate="print">
              <a:lum bright="12000" contrast="36000"/>
            </a:blip>
            <a:srcRect/>
            <a:stretch>
              <a:fillRect/>
            </a:stretch>
          </p:blipFill>
          <p:spPr bwMode="auto">
            <a:xfrm>
              <a:off x="3505200" y="2196385"/>
              <a:ext cx="2353748" cy="233751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3657600" y="2286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19600" y="4650750"/>
            <a:ext cx="3966693" cy="2359650"/>
            <a:chOff x="4419600" y="4572000"/>
            <a:chExt cx="3966693" cy="2359650"/>
          </a:xfrm>
        </p:grpSpPr>
        <p:pic>
          <p:nvPicPr>
            <p:cNvPr id="16" name="Picture 9" descr="IMGP1819"/>
            <p:cNvPicPr>
              <a:picLocks noChangeAspect="1" noChangeArrowheads="1"/>
            </p:cNvPicPr>
            <p:nvPr/>
          </p:nvPicPr>
          <p:blipFill>
            <a:blip r:embed="rId6" cstate="print">
              <a:lum contrast="60000"/>
            </a:blip>
            <a:srcRect/>
            <a:stretch>
              <a:fillRect/>
            </a:stretch>
          </p:blipFill>
          <p:spPr bwMode="auto">
            <a:xfrm>
              <a:off x="4419600" y="4572000"/>
              <a:ext cx="3966693" cy="235965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2" name="Oval 21"/>
            <p:cNvSpPr/>
            <p:nvPr/>
          </p:nvSpPr>
          <p:spPr>
            <a:xfrm>
              <a:off x="7772400" y="6477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5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8048" y="4650750"/>
            <a:ext cx="3541690" cy="2327185"/>
            <a:chOff x="748048" y="4572000"/>
            <a:chExt cx="3541690" cy="2327185"/>
          </a:xfrm>
        </p:grpSpPr>
        <p:pic>
          <p:nvPicPr>
            <p:cNvPr id="15" name="Picture 8" descr="IMGP1817"/>
            <p:cNvPicPr>
              <a:picLocks noChangeAspect="1" noChangeArrowheads="1"/>
            </p:cNvPicPr>
            <p:nvPr/>
          </p:nvPicPr>
          <p:blipFill>
            <a:blip r:embed="rId7" cstate="print">
              <a:lum contrast="66000"/>
            </a:blip>
            <a:srcRect/>
            <a:stretch>
              <a:fillRect/>
            </a:stretch>
          </p:blipFill>
          <p:spPr bwMode="auto">
            <a:xfrm>
              <a:off x="748048" y="4572000"/>
              <a:ext cx="3541690" cy="232718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3" name="Oval 22"/>
            <p:cNvSpPr/>
            <p:nvPr/>
          </p:nvSpPr>
          <p:spPr>
            <a:xfrm>
              <a:off x="838200" y="6477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4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7" grpId="1" build="allAtOnce"/>
      <p:bldP spid="17" grpId="2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2362200"/>
            <a:ext cx="7467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sạch</a:t>
            </a:r>
            <a:r>
              <a:rPr lang="en-US" sz="3200" dirty="0" smtClean="0">
                <a:latin typeface="HP001 Kieu 5H" pitchFamily="34" charset="0"/>
              </a:rPr>
              <a:t>, </a:t>
            </a:r>
            <a:r>
              <a:rPr lang="en-US" sz="3200" dirty="0" err="1" smtClean="0">
                <a:latin typeface="HP001 Kieu 5H" pitchFamily="34" charset="0"/>
              </a:rPr>
              <a:t>bạn</a:t>
            </a:r>
            <a:r>
              <a:rPr lang="en-US" sz="3200" dirty="0" smtClean="0">
                <a:latin typeface="HP001 Kieu 5H" pitchFamily="34" charset="0"/>
              </a:rPr>
              <a:t> </a:t>
            </a:r>
            <a:r>
              <a:rPr lang="en-US" sz="3200" dirty="0" err="1" smtClean="0">
                <a:latin typeface="HP001 Kieu 5H" pitchFamily="34" charset="0"/>
              </a:rPr>
              <a:t>phải</a:t>
            </a:r>
            <a:r>
              <a:rPr lang="en-US" sz="3200" dirty="0" smtClean="0">
                <a:latin typeface="HP001 Kieu 5H" pitchFamily="34" charset="0"/>
              </a:rPr>
              <a:t> </a:t>
            </a:r>
            <a:r>
              <a:rPr lang="en-US" sz="3200" dirty="0" err="1" smtClean="0">
                <a:latin typeface="HP001 Kieu 5H" pitchFamily="34" charset="0"/>
              </a:rPr>
              <a:t>làm</a:t>
            </a:r>
            <a:r>
              <a:rPr lang="en-US" sz="3200" dirty="0" smtClean="0">
                <a:latin typeface="HP001 Kieu 5H" pitchFamily="34" charset="0"/>
              </a:rPr>
              <a:t> </a:t>
            </a:r>
            <a:r>
              <a:rPr lang="en-US" sz="3200" dirty="0" err="1" smtClean="0">
                <a:latin typeface="HP001 Kieu 5H" pitchFamily="34" charset="0"/>
              </a:rPr>
              <a:t>gì</a:t>
            </a:r>
            <a:r>
              <a:rPr lang="en-US" sz="3200" dirty="0" smtClean="0">
                <a:latin typeface="HP001 Kieu 5H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Kieu 5H" pitchFamily="34" charset="0"/>
              <a:ea typeface="+mn-ea"/>
              <a:cs typeface="+mn-cs"/>
            </a:endParaRPr>
          </a:p>
        </p:txBody>
      </p:sp>
      <p:pic>
        <p:nvPicPr>
          <p:cNvPr id="12" name="Picture 2" descr="C:\Users\HP-4430s\Desktop\kinh lup 3D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762000" cy="762000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0" y="2819400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Để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ăn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sạch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cần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Rửa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tay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trước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khi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ăn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và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sau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khi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đi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vệ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sinh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000" b="1" baseline="0" dirty="0" err="1" smtClean="0">
                <a:solidFill>
                  <a:srgbClr val="C00000"/>
                </a:solidFill>
                <a:latin typeface="HP001 Kieu 5H" pitchFamily="34" charset="0"/>
              </a:rPr>
              <a:t>Rửa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gọt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vỏ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trái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cây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trước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khi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ăn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Đậy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kín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thức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ăn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tránh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ruồi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gián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kiến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bụi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bẩn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,…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Chén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bát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dụng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cụ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nhà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bếp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cần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sạch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sẽ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gọn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gàng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ngăn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nắp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Kieu 5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152400" y="2362200"/>
            <a:ext cx="9144000" cy="990600"/>
            <a:chOff x="152400" y="2362200"/>
            <a:chExt cx="9144000" cy="99060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762000" y="2362200"/>
              <a:ext cx="85344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Chỉ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nói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nào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uống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hợp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vệ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sinh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nào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uống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chưa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hợp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vệ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sinh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.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Vì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sao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C:\Users\HP-4430s\Desktop\kinh lup 3D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362200"/>
              <a:ext cx="914400" cy="914400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0" y="3581400"/>
            <a:ext cx="3443288" cy="2971800"/>
            <a:chOff x="0" y="3581400"/>
            <a:chExt cx="3443288" cy="2971800"/>
          </a:xfrm>
        </p:grpSpPr>
        <p:pic>
          <p:nvPicPr>
            <p:cNvPr id="8" name="Picture 9" descr="IMGP1821"/>
            <p:cNvPicPr>
              <a:picLocks noChangeAspect="1" noChangeArrowheads="1"/>
            </p:cNvPicPr>
            <p:nvPr/>
          </p:nvPicPr>
          <p:blipFill>
            <a:blip r:embed="rId4" cstate="print">
              <a:lum contrast="54000"/>
            </a:blip>
            <a:srcRect/>
            <a:stretch>
              <a:fillRect/>
            </a:stretch>
          </p:blipFill>
          <p:spPr>
            <a:xfrm>
              <a:off x="0" y="3581400"/>
              <a:ext cx="3443288" cy="2971800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</p:pic>
        <p:sp>
          <p:nvSpPr>
            <p:cNvPr id="17" name="Oval 16"/>
            <p:cNvSpPr/>
            <p:nvPr/>
          </p:nvSpPr>
          <p:spPr>
            <a:xfrm>
              <a:off x="28956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6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29000" y="3581400"/>
            <a:ext cx="2895600" cy="2971800"/>
            <a:chOff x="3429000" y="3581400"/>
            <a:chExt cx="2895600" cy="2971800"/>
          </a:xfrm>
        </p:grpSpPr>
        <p:pic>
          <p:nvPicPr>
            <p:cNvPr id="13" name="Picture 10" descr="IMGP1822"/>
            <p:cNvPicPr>
              <a:picLocks noChangeAspect="1" noChangeArrowheads="1"/>
            </p:cNvPicPr>
            <p:nvPr/>
          </p:nvPicPr>
          <p:blipFill>
            <a:blip r:embed="rId5" cstate="print">
              <a:lum bright="12000" contrast="42000"/>
            </a:blip>
            <a:srcRect/>
            <a:stretch>
              <a:fillRect/>
            </a:stretch>
          </p:blipFill>
          <p:spPr bwMode="auto">
            <a:xfrm>
              <a:off x="3429000" y="3581400"/>
              <a:ext cx="2895600" cy="29718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57912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7</a:t>
              </a:r>
              <a:endParaRPr lang="en-US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24600" y="3581400"/>
            <a:ext cx="2819400" cy="2971800"/>
            <a:chOff x="6324600" y="3581400"/>
            <a:chExt cx="2819400" cy="2971800"/>
          </a:xfrm>
        </p:grpSpPr>
        <p:pic>
          <p:nvPicPr>
            <p:cNvPr id="14" name="Picture 11" descr="IMGP1824"/>
            <p:cNvPicPr>
              <a:picLocks noChangeAspect="1" noChangeArrowheads="1"/>
            </p:cNvPicPr>
            <p:nvPr/>
          </p:nvPicPr>
          <p:blipFill>
            <a:blip r:embed="rId6" cstate="print">
              <a:lum bright="6000" contrast="36000"/>
            </a:blip>
            <a:srcRect/>
            <a:stretch>
              <a:fillRect/>
            </a:stretch>
          </p:blipFill>
          <p:spPr bwMode="auto">
            <a:xfrm>
              <a:off x="6324600" y="3581400"/>
              <a:ext cx="2819400" cy="29718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9" name="Oval 18"/>
            <p:cNvSpPr/>
            <p:nvPr/>
          </p:nvSpPr>
          <p:spPr>
            <a:xfrm>
              <a:off x="86106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8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/>
          </p:cNvSpPr>
          <p:nvPr/>
        </p:nvSpPr>
        <p:spPr bwMode="auto">
          <a:xfrm>
            <a:off x="4876800" y="32766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700" b="1" dirty="0" smtClean="0">
              <a:solidFill>
                <a:srgbClr val="C00000"/>
              </a:solidFill>
              <a:latin typeface="HP001 Kieu 2 5H" pitchFamily="34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05000" y="2451680"/>
            <a:ext cx="5105400" cy="4406320"/>
            <a:chOff x="1905000" y="2451680"/>
            <a:chExt cx="5105400" cy="4406320"/>
          </a:xfrm>
        </p:grpSpPr>
        <p:pic>
          <p:nvPicPr>
            <p:cNvPr id="8" name="Picture 9" descr="IMGP1821"/>
            <p:cNvPicPr>
              <a:picLocks noChangeAspect="1" noChangeArrowheads="1"/>
            </p:cNvPicPr>
            <p:nvPr/>
          </p:nvPicPr>
          <p:blipFill>
            <a:blip r:embed="rId3" cstate="print">
              <a:lum contrast="54000"/>
            </a:blip>
            <a:srcRect/>
            <a:stretch>
              <a:fillRect/>
            </a:stretch>
          </p:blipFill>
          <p:spPr>
            <a:xfrm>
              <a:off x="1905000" y="2451680"/>
              <a:ext cx="5105400" cy="4406320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6324600" y="25908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6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05000" y="2345990"/>
            <a:ext cx="5105400" cy="4512009"/>
            <a:chOff x="2057400" y="2345990"/>
            <a:chExt cx="5105400" cy="4512009"/>
          </a:xfrm>
        </p:grpSpPr>
        <p:pic>
          <p:nvPicPr>
            <p:cNvPr id="17" name="Picture 10" descr="IMGP1822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42000"/>
            </a:blip>
            <a:srcRect/>
            <a:stretch>
              <a:fillRect/>
            </a:stretch>
          </p:blipFill>
          <p:spPr bwMode="auto">
            <a:xfrm>
              <a:off x="2057400" y="2345990"/>
              <a:ext cx="5105400" cy="451200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6629400" y="2438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7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05000" y="2330548"/>
            <a:ext cx="5181600" cy="4527451"/>
            <a:chOff x="1905000" y="2330548"/>
            <a:chExt cx="5181600" cy="4527451"/>
          </a:xfrm>
        </p:grpSpPr>
        <p:pic>
          <p:nvPicPr>
            <p:cNvPr id="20" name="Picture 11" descr="IMGP1824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36000"/>
            </a:blip>
            <a:srcRect/>
            <a:stretch>
              <a:fillRect/>
            </a:stretch>
          </p:blipFill>
          <p:spPr bwMode="auto">
            <a:xfrm>
              <a:off x="1905000" y="2330548"/>
              <a:ext cx="5181600" cy="4527451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6553200" y="2438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8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/>
          <p:nvPr/>
        </p:nvGrpSpPr>
        <p:grpSpPr>
          <a:xfrm>
            <a:off x="152400" y="2362200"/>
            <a:ext cx="9144000" cy="990600"/>
            <a:chOff x="152400" y="2362200"/>
            <a:chExt cx="9144000" cy="99060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762000" y="2362200"/>
              <a:ext cx="85344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Chỉ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nói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nào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uống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hợp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vệ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sinh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nào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uống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chưa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hợp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vệ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sinh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.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Vì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sao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C:\Users\HP-4430s\Desktop\kinh lup 3D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362200"/>
              <a:ext cx="914400" cy="914400"/>
            </a:xfrm>
            <a:prstGeom prst="rect">
              <a:avLst/>
            </a:prstGeom>
            <a:noFill/>
          </p:spPr>
        </p:pic>
      </p:grpSp>
      <p:grpSp>
        <p:nvGrpSpPr>
          <p:cNvPr id="3" name="Group 19"/>
          <p:cNvGrpSpPr/>
          <p:nvPr/>
        </p:nvGrpSpPr>
        <p:grpSpPr>
          <a:xfrm>
            <a:off x="0" y="3581400"/>
            <a:ext cx="3443288" cy="2971800"/>
            <a:chOff x="0" y="3581400"/>
            <a:chExt cx="3443288" cy="2971800"/>
          </a:xfrm>
        </p:grpSpPr>
        <p:pic>
          <p:nvPicPr>
            <p:cNvPr id="8" name="Picture 9" descr="IMGP1821"/>
            <p:cNvPicPr>
              <a:picLocks noChangeAspect="1" noChangeArrowheads="1"/>
            </p:cNvPicPr>
            <p:nvPr/>
          </p:nvPicPr>
          <p:blipFill>
            <a:blip r:embed="rId4" cstate="print">
              <a:lum contrast="54000"/>
            </a:blip>
            <a:srcRect/>
            <a:stretch>
              <a:fillRect/>
            </a:stretch>
          </p:blipFill>
          <p:spPr>
            <a:xfrm>
              <a:off x="0" y="3581400"/>
              <a:ext cx="3443288" cy="2971800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</p:pic>
        <p:sp>
          <p:nvSpPr>
            <p:cNvPr id="17" name="Oval 16"/>
            <p:cNvSpPr/>
            <p:nvPr/>
          </p:nvSpPr>
          <p:spPr>
            <a:xfrm>
              <a:off x="28956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6</a:t>
              </a:r>
              <a:endParaRPr lang="en-US" b="1" dirty="0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429000" y="3581400"/>
            <a:ext cx="2895600" cy="2971800"/>
            <a:chOff x="3429000" y="3581400"/>
            <a:chExt cx="2895600" cy="2971800"/>
          </a:xfrm>
        </p:grpSpPr>
        <p:pic>
          <p:nvPicPr>
            <p:cNvPr id="13" name="Picture 10" descr="IMGP1822"/>
            <p:cNvPicPr>
              <a:picLocks noChangeAspect="1" noChangeArrowheads="1"/>
            </p:cNvPicPr>
            <p:nvPr/>
          </p:nvPicPr>
          <p:blipFill>
            <a:blip r:embed="rId5" cstate="print">
              <a:lum bright="12000" contrast="42000"/>
            </a:blip>
            <a:srcRect/>
            <a:stretch>
              <a:fillRect/>
            </a:stretch>
          </p:blipFill>
          <p:spPr bwMode="auto">
            <a:xfrm>
              <a:off x="3429000" y="3581400"/>
              <a:ext cx="2895600" cy="29718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57912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7</a:t>
              </a:r>
              <a:endParaRPr lang="en-US" b="1" dirty="0"/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6324600" y="3581400"/>
            <a:ext cx="2819400" cy="2971800"/>
            <a:chOff x="6324600" y="3581400"/>
            <a:chExt cx="2819400" cy="2971800"/>
          </a:xfrm>
        </p:grpSpPr>
        <p:pic>
          <p:nvPicPr>
            <p:cNvPr id="14" name="Picture 11" descr="IMGP1824"/>
            <p:cNvPicPr>
              <a:picLocks noChangeAspect="1" noChangeArrowheads="1"/>
            </p:cNvPicPr>
            <p:nvPr/>
          </p:nvPicPr>
          <p:blipFill>
            <a:blip r:embed="rId6" cstate="print">
              <a:lum bright="6000" contrast="36000"/>
            </a:blip>
            <a:srcRect/>
            <a:stretch>
              <a:fillRect/>
            </a:stretch>
          </p:blipFill>
          <p:spPr bwMode="auto">
            <a:xfrm>
              <a:off x="6324600" y="3581400"/>
              <a:ext cx="2819400" cy="29718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9" name="Oval 18"/>
            <p:cNvSpPr/>
            <p:nvPr/>
          </p:nvSpPr>
          <p:spPr>
            <a:xfrm>
              <a:off x="86106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8</a:t>
              </a:r>
              <a:endParaRPr lang="en-US" b="1" dirty="0"/>
            </a:p>
          </p:txBody>
        </p:sp>
      </p:grpSp>
      <p:sp>
        <p:nvSpPr>
          <p:cNvPr id="20" name="Multiply 19"/>
          <p:cNvSpPr/>
          <p:nvPr/>
        </p:nvSpPr>
        <p:spPr>
          <a:xfrm>
            <a:off x="-228600" y="4343400"/>
            <a:ext cx="2209800" cy="2590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3276600" y="4343400"/>
            <a:ext cx="2209800" cy="2590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/>
          </p:cNvSpPr>
          <p:nvPr/>
        </p:nvSpPr>
        <p:spPr bwMode="auto">
          <a:xfrm>
            <a:off x="4876800" y="32766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700" b="1" dirty="0" smtClean="0">
              <a:solidFill>
                <a:srgbClr val="C00000"/>
              </a:solidFill>
              <a:latin typeface="HP001 Kieu 2 5H" pitchFamily="34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" y="2362200"/>
            <a:ext cx="9144000" cy="1219200"/>
            <a:chOff x="152400" y="2362200"/>
            <a:chExt cx="9144000" cy="12192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62000" y="2590800"/>
              <a:ext cx="85344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Để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uống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sạch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em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cần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làm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gì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endParaRPr>
            </a:p>
          </p:txBody>
        </p:sp>
        <p:pic>
          <p:nvPicPr>
            <p:cNvPr id="22" name="Picture 2" descr="C:\Users\HP-4430s\Desktop\kinh lup 3D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362200"/>
              <a:ext cx="914400" cy="914400"/>
            </a:xfrm>
            <a:prstGeom prst="rect">
              <a:avLst/>
            </a:prstGeom>
            <a:noFill/>
          </p:spPr>
        </p:pic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685800" y="3200400"/>
            <a:ext cx="8534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uống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Uống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uống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sạch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không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nhiễm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khuẩn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Không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uống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nước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lã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Uống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nước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đun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sôi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nguội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bảo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lang="en-US" sz="3200" smtClean="0">
                <a:solidFill>
                  <a:srgbClr val="C00000"/>
                </a:solidFill>
                <a:latin typeface="HP001 Kieu 5H" pitchFamily="34" charset="0"/>
              </a:rPr>
              <a:t>vệ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nước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cẩn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thận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Kieu 5H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/>
          </p:cNvSpPr>
          <p:nvPr/>
        </p:nvSpPr>
        <p:spPr bwMode="auto">
          <a:xfrm>
            <a:off x="4876800" y="32766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700" b="1" dirty="0" smtClean="0">
              <a:solidFill>
                <a:srgbClr val="C00000"/>
              </a:solidFill>
              <a:latin typeface="HP001 Kieu 2 5H" pitchFamily="34" charset="0"/>
              <a:cs typeface="Times New Roman" pitchFamily="18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85800" y="3200400"/>
            <a:ext cx="8534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uống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tránh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bệnh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tiêu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hóa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đau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bụng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tiêu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chảy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giun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sán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,…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Kieu 5H" pitchFamily="34" charset="0"/>
                <a:ea typeface="+mn-ea"/>
                <a:cs typeface="+mn-cs"/>
              </a:rPr>
              <a:t>Ăn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uống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sạch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sẽ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giúp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cơ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thể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khỏe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mạnh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phát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triển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Kieu 5H" pitchFamily="34" charset="0"/>
              </a:rPr>
              <a:t>tốt</a:t>
            </a:r>
            <a:r>
              <a:rPr lang="en-US" sz="3200" dirty="0" smtClean="0">
                <a:solidFill>
                  <a:srgbClr val="C00000"/>
                </a:solidFill>
                <a:latin typeface="HP001 Kieu 5H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Kieu 5H" pitchFamily="34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1981200"/>
            <a:ext cx="9296400" cy="1702807"/>
            <a:chOff x="0" y="1981200"/>
            <a:chExt cx="9296400" cy="1702807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62000" y="2590800"/>
              <a:ext cx="85344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Tại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sao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chúng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ta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phải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ăn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uống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sạch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sẽ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HP001 Kieu 5H" pitchFamily="34" charset="0"/>
                  <a:ea typeface="+mn-ea"/>
                  <a:cs typeface="+mn-cs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Kieu 5H" pitchFamily="34" charset="0"/>
                <a:ea typeface="+mn-ea"/>
                <a:cs typeface="+mn-cs"/>
              </a:endParaRPr>
            </a:p>
          </p:txBody>
        </p:sp>
        <p:pic>
          <p:nvPicPr>
            <p:cNvPr id="1026" name="Picture 2" descr="C:\Users\HP-4430s\Desktop\dau-hoi-cham-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81200"/>
              <a:ext cx="1062037" cy="17028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715000" cy="990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HP001 Kieu 5H" pitchFamily="34" charset="0"/>
              </a:rPr>
              <a:t>Đố</a:t>
            </a:r>
            <a:r>
              <a:rPr lang="en-US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HP001 Kieu 5H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HP001 Kieu 5H" pitchFamily="34" charset="0"/>
              </a:rPr>
              <a:t>vui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HP001 Kieu 5H" pitchFamily="34" charset="0"/>
            </a:endParaRPr>
          </a:p>
        </p:txBody>
      </p:sp>
      <p:pic>
        <p:nvPicPr>
          <p:cNvPr id="23570" name="Picture 18" descr="co bo 1">
            <a:hlinkClick r:id="rId2" action="ppaction://hlinksldjump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066800"/>
            <a:ext cx="4008438" cy="2133600"/>
          </a:xfrm>
          <a:ln/>
        </p:spPr>
      </p:pic>
      <p:pic>
        <p:nvPicPr>
          <p:cNvPr id="23571" name="Picture 19" descr="ho anima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0668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0" descr="te giac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505200"/>
            <a:ext cx="41148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981200" y="3184525"/>
            <a:ext cx="106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latin typeface="HP001 Kieu 5H" pitchFamily="34" charset="0"/>
              </a:rPr>
              <a:t>Hình</a:t>
            </a:r>
            <a:r>
              <a:rPr lang="en-US" sz="2000" b="1" dirty="0" smtClean="0">
                <a:latin typeface="HP001 Kieu 5H" pitchFamily="34" charset="0"/>
              </a:rPr>
              <a:t> 1</a:t>
            </a:r>
            <a:endParaRPr lang="en-US" sz="2000" b="1" dirty="0">
              <a:latin typeface="HP001 Kieu 5H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019800" y="3200400"/>
            <a:ext cx="1371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latin typeface="HP001 Kieu 5H" pitchFamily="34" charset="0"/>
              </a:rPr>
              <a:t>Hình</a:t>
            </a:r>
            <a:r>
              <a:rPr lang="en-US" sz="2000" b="1" dirty="0" smtClean="0">
                <a:latin typeface="HP001 Kieu 5H" pitchFamily="34" charset="0"/>
              </a:rPr>
              <a:t> 2</a:t>
            </a:r>
            <a:endParaRPr lang="en-US" sz="2000" b="1" dirty="0">
              <a:latin typeface="HP001 Kieu 5H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905000" y="6076890"/>
            <a:ext cx="1371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latin typeface="HP001 Kieu 5H" pitchFamily="34" charset="0"/>
              </a:rPr>
              <a:t>Hình</a:t>
            </a:r>
            <a:r>
              <a:rPr lang="en-US" sz="2000" b="1" dirty="0" smtClean="0">
                <a:latin typeface="HP001 Kieu 5H" pitchFamily="34" charset="0"/>
              </a:rPr>
              <a:t> 3</a:t>
            </a:r>
            <a:endParaRPr lang="en-US" sz="2000" b="1" dirty="0">
              <a:latin typeface="HP001 Kieu 5H" pitchFamily="34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019800" y="6076890"/>
            <a:ext cx="1371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latin typeface="HP001 Kieu 5H" pitchFamily="34" charset="0"/>
              </a:rPr>
              <a:t>Hình</a:t>
            </a:r>
            <a:r>
              <a:rPr lang="en-US" sz="2000" b="1" dirty="0" smtClean="0">
                <a:latin typeface="HP001 Kieu 5H" pitchFamily="34" charset="0"/>
              </a:rPr>
              <a:t> 4</a:t>
            </a:r>
            <a:endParaRPr lang="en-US" sz="2000" b="1" dirty="0">
              <a:latin typeface="HP001 Kieu 5H" pitchFamily="34" charset="0"/>
            </a:endParaRPr>
          </a:p>
        </p:txBody>
      </p:sp>
      <p:pic>
        <p:nvPicPr>
          <p:cNvPr id="3074" name="Picture 2" descr="D:\NH 2016-2017\HÌNH NỀN\anh-loai-soc-chuot-phung-mang-tron-ma-cuc-yeu-hinh-1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1" y="3505201"/>
            <a:ext cx="3429000" cy="244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 rot="185068">
            <a:off x="531813" y="-19050"/>
            <a:ext cx="8389937" cy="2127250"/>
          </a:xfrm>
          <a:prstGeom prst="cloudCallout">
            <a:avLst>
              <a:gd name="adj1" fmla="val 3583"/>
              <a:gd name="adj2" fmla="val 103611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 rot="-861939">
            <a:off x="2384425" y="1281113"/>
            <a:ext cx="568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rgbClr val="0033CC"/>
              </a:solidFill>
              <a:latin typeface=".VnArial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057400" y="990600"/>
            <a:ext cx="5791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524000" y="533400"/>
            <a:ext cx="71628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Nước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mưa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rất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sạch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,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tớ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rất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thích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uống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.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Bạn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đồng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 ý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không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?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Vì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HP001 Kieu 5H" pitchFamily="34" charset="0"/>
              </a:rPr>
              <a:t>sao</a:t>
            </a:r>
            <a:r>
              <a:rPr lang="en-US" sz="3000" b="1" dirty="0" smtClean="0">
                <a:solidFill>
                  <a:srgbClr val="0000CC"/>
                </a:solidFill>
                <a:latin typeface="HP001 Kieu 5H" pitchFamily="34" charset="0"/>
              </a:rPr>
              <a:t>?</a:t>
            </a:r>
            <a:endParaRPr lang="en-US" sz="3000" b="1" dirty="0">
              <a:solidFill>
                <a:srgbClr val="0000CC"/>
              </a:solidFill>
              <a:latin typeface="HP001 Kieu 5H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114800" y="3300413"/>
            <a:ext cx="5029200" cy="263149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 smtClean="0">
                <a:latin typeface="HP001 Kieu 5H" pitchFamily="34" charset="0"/>
              </a:rPr>
              <a:t>Nước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mưa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không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sạch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đâu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vì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có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lẫn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nhiều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bụi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bẩn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và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chất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độc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hại</a:t>
            </a:r>
            <a:r>
              <a:rPr lang="en-US" sz="3000" b="1" dirty="0" smtClean="0">
                <a:latin typeface="HP001 Kieu 5H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000" b="1" dirty="0" err="1" smtClean="0">
                <a:latin typeface="HP001 Kieu 5H" pitchFamily="34" charset="0"/>
              </a:rPr>
              <a:t>Không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nên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uống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sẽ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đau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bụng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đấy</a:t>
            </a:r>
            <a:r>
              <a:rPr lang="en-US" sz="3000" b="1" dirty="0" smtClean="0">
                <a:latin typeface="HP001 Kieu 5H" pitchFamily="34" charset="0"/>
              </a:rPr>
              <a:t>!</a:t>
            </a:r>
            <a:endParaRPr lang="en-US" sz="3000" b="1" dirty="0">
              <a:latin typeface="HP001 Kieu 5H" pitchFamily="34" charset="0"/>
            </a:endParaRPr>
          </a:p>
        </p:txBody>
      </p:sp>
      <p:pic>
        <p:nvPicPr>
          <p:cNvPr id="25611" name="Picture 11" descr="co bo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5334000" y="152400"/>
            <a:ext cx="381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0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?</a:t>
            </a: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229600" y="617220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ho ani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495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410200" y="1752600"/>
            <a:ext cx="3429000" cy="147732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 smtClean="0">
                <a:latin typeface="HP001 Kieu 5H" pitchFamily="34" charset="0"/>
              </a:rPr>
              <a:t>Tại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sao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chúng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ta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phải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ăn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uống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sạch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sẽ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nhỉ</a:t>
            </a:r>
            <a:r>
              <a:rPr lang="en-US" sz="3000" b="1" dirty="0" smtClean="0">
                <a:latin typeface="HP001 Kieu 5H" pitchFamily="34" charset="0"/>
              </a:rPr>
              <a:t>?</a:t>
            </a:r>
            <a:endParaRPr lang="en-US" sz="3000" b="1" dirty="0">
              <a:latin typeface="HP001 Kieu 5H" pitchFamily="34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81000" y="5105400"/>
            <a:ext cx="8458200" cy="1015663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 smtClean="0">
                <a:latin typeface="HP001 Kieu 5H" pitchFamily="34" charset="0"/>
              </a:rPr>
              <a:t>Ăn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uống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sạch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sẽ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để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đề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phòng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các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bệnh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đường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tiêu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hóa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như</a:t>
            </a:r>
            <a:r>
              <a:rPr lang="en-US" sz="3000" b="1" dirty="0" smtClean="0">
                <a:latin typeface="HP001 Kieu 5H" pitchFamily="34" charset="0"/>
              </a:rPr>
              <a:t>: </a:t>
            </a:r>
            <a:r>
              <a:rPr lang="en-US" sz="3000" b="1" dirty="0" err="1" smtClean="0">
                <a:latin typeface="HP001 Kieu 5H" pitchFamily="34" charset="0"/>
              </a:rPr>
              <a:t>đau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bụng</a:t>
            </a:r>
            <a:r>
              <a:rPr lang="en-US" sz="3000" b="1" dirty="0" smtClean="0">
                <a:latin typeface="HP001 Kieu 5H" pitchFamily="34" charset="0"/>
              </a:rPr>
              <a:t>, </a:t>
            </a:r>
            <a:r>
              <a:rPr lang="en-US" sz="3000" b="1" dirty="0" err="1" smtClean="0">
                <a:latin typeface="HP001 Kieu 5H" pitchFamily="34" charset="0"/>
              </a:rPr>
              <a:t>tiêu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chảy</a:t>
            </a:r>
            <a:r>
              <a:rPr lang="en-US" sz="3000" b="1" dirty="0" smtClean="0">
                <a:latin typeface="HP001 Kieu 5H" pitchFamily="34" charset="0"/>
              </a:rPr>
              <a:t>, </a:t>
            </a:r>
            <a:r>
              <a:rPr lang="en-US" sz="3000" b="1" dirty="0" err="1" smtClean="0">
                <a:latin typeface="HP001 Kieu 5H" pitchFamily="34" charset="0"/>
              </a:rPr>
              <a:t>giun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sán</a:t>
            </a:r>
            <a:r>
              <a:rPr lang="en-US" sz="3000" b="1" dirty="0" smtClean="0">
                <a:latin typeface="HP001 Kieu 5H" pitchFamily="34" charset="0"/>
              </a:rPr>
              <a:t>,…</a:t>
            </a:r>
            <a:endParaRPr lang="en-US" sz="3000" dirty="0">
              <a:latin typeface="HP001 Kieu 5H" pitchFamily="34" charset="0"/>
            </a:endParaRPr>
          </a:p>
        </p:txBody>
      </p:sp>
      <p:sp>
        <p:nvSpPr>
          <p:cNvPr id="26638" name="WordArt 14"/>
          <p:cNvSpPr>
            <a:spLocks noChangeArrowheads="1" noChangeShapeType="1" noTextEdit="1"/>
          </p:cNvSpPr>
          <p:nvPr/>
        </p:nvSpPr>
        <p:spPr bwMode="auto">
          <a:xfrm>
            <a:off x="6477000" y="381000"/>
            <a:ext cx="381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0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?</a:t>
            </a:r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8458200" y="0"/>
            <a:ext cx="685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66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33600" y="228600"/>
            <a:ext cx="6248400" cy="10156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 smtClean="0">
                <a:latin typeface="HP001 Kieu 5H" pitchFamily="34" charset="0"/>
              </a:rPr>
              <a:t>Đố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bạn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biết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nước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uống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như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thế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nào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là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đảm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bảo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vệ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sinh</a:t>
            </a:r>
            <a:r>
              <a:rPr lang="en-US" sz="3000" b="1" dirty="0" smtClean="0">
                <a:latin typeface="HP001 Kieu 5H" pitchFamily="34" charset="0"/>
              </a:rPr>
              <a:t>?</a:t>
            </a:r>
            <a:endParaRPr lang="en-US" sz="3000" b="1" dirty="0">
              <a:latin typeface="HP001 Kieu 5H" pitchFamily="34" charset="0"/>
            </a:endParaRPr>
          </a:p>
        </p:txBody>
      </p:sp>
      <p:sp>
        <p:nvSpPr>
          <p:cNvPr id="27663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905000"/>
            <a:ext cx="4876800" cy="355481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 smtClean="0">
                <a:latin typeface="HP001 Kieu 5H" pitchFamily="34" charset="0"/>
              </a:rPr>
              <a:t>Nước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uống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đảm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bảo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vệ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sinh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là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nước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lấy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từ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nguồn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nước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sạch</a:t>
            </a:r>
            <a:r>
              <a:rPr lang="en-US" sz="3000" b="1" dirty="0" smtClean="0">
                <a:latin typeface="HP001 Kieu 5H" pitchFamily="34" charset="0"/>
              </a:rPr>
              <a:t>, </a:t>
            </a:r>
            <a:r>
              <a:rPr lang="en-US" sz="3000" b="1" dirty="0" err="1" smtClean="0">
                <a:latin typeface="HP001 Kieu 5H" pitchFamily="34" charset="0"/>
              </a:rPr>
              <a:t>không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bị</a:t>
            </a:r>
            <a:r>
              <a:rPr lang="en-US" sz="3000" b="1" dirty="0" smtClean="0">
                <a:latin typeface="HP001 Kieu 5H" pitchFamily="34" charset="0"/>
              </a:rPr>
              <a:t> ô </a:t>
            </a:r>
            <a:r>
              <a:rPr lang="en-US" sz="3000" b="1" dirty="0" err="1" smtClean="0">
                <a:latin typeface="HP001 Kieu 5H" pitchFamily="34" charset="0"/>
              </a:rPr>
              <a:t>nhiễm</a:t>
            </a:r>
            <a:r>
              <a:rPr lang="en-US" sz="3000" b="1" dirty="0" smtClean="0">
                <a:latin typeface="HP001 Kieu 5H" pitchFamily="34" charset="0"/>
              </a:rPr>
              <a:t>, </a:t>
            </a:r>
            <a:r>
              <a:rPr lang="en-US" sz="3000" b="1" dirty="0" err="1" smtClean="0">
                <a:latin typeface="HP001 Kieu 5H" pitchFamily="34" charset="0"/>
              </a:rPr>
              <a:t>được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đun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sôi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để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nguội</a:t>
            </a:r>
            <a:r>
              <a:rPr lang="en-US" sz="3000" b="1" dirty="0" smtClean="0">
                <a:latin typeface="HP001 Kieu 5H" pitchFamily="34" charset="0"/>
              </a:rPr>
              <a:t>,….</a:t>
            </a:r>
          </a:p>
          <a:p>
            <a:pPr>
              <a:spcBef>
                <a:spcPct val="50000"/>
              </a:spcBef>
            </a:pPr>
            <a:r>
              <a:rPr lang="en-US" sz="3000" b="1" dirty="0" err="1" smtClean="0">
                <a:latin typeface="HP001 Kieu 5H" pitchFamily="34" charset="0"/>
              </a:rPr>
              <a:t>Nước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tinh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khiết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cũng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là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nước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sạch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hợp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vệ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sinh</a:t>
            </a:r>
            <a:endParaRPr lang="en-US" sz="3000" b="1" dirty="0">
              <a:latin typeface="HP001 Kieu 5H" pitchFamily="34" charset="0"/>
            </a:endParaRP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381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0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?</a:t>
            </a:r>
          </a:p>
        </p:txBody>
      </p:sp>
      <p:pic>
        <p:nvPicPr>
          <p:cNvPr id="7" name="Picture 9" descr="te giac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177165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 Arrow 8">
            <a:hlinkClick r:id="rId5" action="ppaction://hlinksldjump"/>
          </p:cNvPr>
          <p:cNvSpPr/>
          <p:nvPr/>
        </p:nvSpPr>
        <p:spPr>
          <a:xfrm>
            <a:off x="8229600" y="6019800"/>
            <a:ext cx="685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nimBg="1"/>
      <p:bldP spid="276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>
            <a:spLocks/>
          </p:cNvSpPr>
          <p:nvPr/>
        </p:nvSpPr>
        <p:spPr bwMode="auto">
          <a:xfrm>
            <a:off x="5638800" y="35052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	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Rửa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tay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sạch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trước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khi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ăn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và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sau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khi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đi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vệ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sinh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2548370"/>
            <a:ext cx="6019800" cy="4309630"/>
            <a:chOff x="1600200" y="2548370"/>
            <a:chExt cx="6019800" cy="4309630"/>
          </a:xfrm>
        </p:grpSpPr>
        <p:pic>
          <p:nvPicPr>
            <p:cNvPr id="17" name="Picture 5" descr="IMGP1830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54000"/>
            </a:blip>
            <a:srcRect/>
            <a:stretch>
              <a:fillRect/>
            </a:stretch>
          </p:blipFill>
          <p:spPr bwMode="auto">
            <a:xfrm>
              <a:off x="1600200" y="2548370"/>
              <a:ext cx="6019800" cy="430963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1828800" y="26670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0" y="76200"/>
            <a:ext cx="7848600" cy="2971800"/>
          </a:xfrm>
          <a:prstGeom prst="cloudCallout">
            <a:avLst>
              <a:gd name="adj1" fmla="val -26958"/>
              <a:gd name="adj2" fmla="val 71718"/>
            </a:avLst>
          </a:prstGeom>
          <a:gradFill rotWithShape="1">
            <a:gsLst>
              <a:gs pos="0">
                <a:schemeClr val="accent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8675" name="Text Box 3">
            <a:hlinkClick r:id="rId3" action="ppaction://hlinkpres?slideindex=4&amp;slidetitle=Slide 4"/>
          </p:cNvPr>
          <p:cNvSpPr txBox="1">
            <a:spLocks noChangeArrowheads="1"/>
          </p:cNvSpPr>
          <p:nvPr/>
        </p:nvSpPr>
        <p:spPr bwMode="auto">
          <a:xfrm>
            <a:off x="1663700" y="5278438"/>
            <a:ext cx="1585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38200" y="685800"/>
            <a:ext cx="655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Tớ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rất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thích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ăn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trái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cây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khi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ăn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</a:p>
          <a:p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tớ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ăn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cả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vỏ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rất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giòn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và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ngon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!</a:t>
            </a:r>
          </a:p>
          <a:p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Các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cậu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thích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ăn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giống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tớ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không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?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Vì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5H" pitchFamily="34" charset="0"/>
              </a:rPr>
              <a:t>sao</a:t>
            </a:r>
            <a:r>
              <a:rPr lang="en-US" sz="3000" b="1" dirty="0" smtClean="0">
                <a:solidFill>
                  <a:srgbClr val="C00000"/>
                </a:solidFill>
                <a:latin typeface="HP001 Kieu 5H" pitchFamily="34" charset="0"/>
              </a:rPr>
              <a:t>?</a:t>
            </a:r>
            <a:endParaRPr lang="en-US" sz="3000" b="1" dirty="0">
              <a:solidFill>
                <a:srgbClr val="C00000"/>
              </a:solidFill>
              <a:latin typeface="HP001 Kieu 5H" pitchFamily="34" charset="0"/>
            </a:endParaRPr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5334000" y="152400"/>
            <a:ext cx="3810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0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/>
              </a:rPr>
              <a:t>?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6200" y="3847743"/>
            <a:ext cx="3962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 smtClean="0">
                <a:latin typeface="HP001 Kieu 5H" pitchFamily="34" charset="0"/>
              </a:rPr>
              <a:t>Một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số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trái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cây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không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nên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ăn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cả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vỏ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vì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trên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vỏ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trái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cây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thường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đọng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lại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thuốc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trừ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sâu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và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nhiều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bụi</a:t>
            </a:r>
            <a:r>
              <a:rPr lang="en-US" sz="3000" b="1" dirty="0" smtClean="0">
                <a:latin typeface="HP001 Kieu 5H" pitchFamily="34" charset="0"/>
              </a:rPr>
              <a:t> </a:t>
            </a:r>
            <a:r>
              <a:rPr lang="en-US" sz="3000" b="1" dirty="0" err="1" smtClean="0">
                <a:latin typeface="HP001 Kieu 5H" pitchFamily="34" charset="0"/>
              </a:rPr>
              <a:t>bẩn</a:t>
            </a:r>
            <a:r>
              <a:rPr lang="en-US" sz="3000" b="1" dirty="0" smtClean="0">
                <a:latin typeface="HP001 Kieu 5H" pitchFamily="34" charset="0"/>
              </a:rPr>
              <a:t>.</a:t>
            </a:r>
            <a:endParaRPr lang="en-US" sz="3000" b="1" dirty="0">
              <a:latin typeface="HP001 Kieu 5H" pitchFamily="34" charset="0"/>
            </a:endParaRPr>
          </a:p>
        </p:txBody>
      </p:sp>
      <p:pic>
        <p:nvPicPr>
          <p:cNvPr id="9" name="Picture 2" descr="D:\NH 2016-2017\HÌNH NỀN\anh-loai-soc-chuot-phung-mang-tron-ma-cuc-yeu-hinh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853690"/>
            <a:ext cx="4876800" cy="34747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2133600" y="2438400"/>
            <a:ext cx="2353748" cy="2337514"/>
            <a:chOff x="2133600" y="2438400"/>
            <a:chExt cx="2353748" cy="2337514"/>
          </a:xfrm>
        </p:grpSpPr>
        <p:pic>
          <p:nvPicPr>
            <p:cNvPr id="18" name="Picture 6" descr="IMGP1827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36000"/>
            </a:blip>
            <a:srcRect/>
            <a:stretch>
              <a:fillRect/>
            </a:stretch>
          </p:blipFill>
          <p:spPr bwMode="auto">
            <a:xfrm>
              <a:off x="2133600" y="2438400"/>
              <a:ext cx="2353748" cy="233751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2" name="Oval 21"/>
            <p:cNvSpPr/>
            <p:nvPr/>
          </p:nvSpPr>
          <p:spPr>
            <a:xfrm>
              <a:off x="22098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48200" y="2438400"/>
            <a:ext cx="2514600" cy="2358176"/>
            <a:chOff x="4648200" y="2438400"/>
            <a:chExt cx="2514600" cy="2358176"/>
          </a:xfrm>
        </p:grpSpPr>
        <p:pic>
          <p:nvPicPr>
            <p:cNvPr id="19" name="Picture 7" descr="IMGP1815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42000"/>
            </a:blip>
            <a:srcRect/>
            <a:stretch>
              <a:fillRect/>
            </a:stretch>
          </p:blipFill>
          <p:spPr bwMode="auto">
            <a:xfrm>
              <a:off x="4648200" y="2438400"/>
              <a:ext cx="2514600" cy="235817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3" name="Oval 22"/>
            <p:cNvSpPr/>
            <p:nvPr/>
          </p:nvSpPr>
          <p:spPr>
            <a:xfrm>
              <a:off x="67818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33600" y="4607015"/>
            <a:ext cx="2362200" cy="2327185"/>
            <a:chOff x="2133600" y="4607015"/>
            <a:chExt cx="2362200" cy="2327185"/>
          </a:xfrm>
        </p:grpSpPr>
        <p:pic>
          <p:nvPicPr>
            <p:cNvPr id="20" name="Picture 8" descr="IMGP1817"/>
            <p:cNvPicPr>
              <a:picLocks noChangeAspect="1" noChangeArrowheads="1"/>
            </p:cNvPicPr>
            <p:nvPr/>
          </p:nvPicPr>
          <p:blipFill>
            <a:blip r:embed="rId5" cstate="print">
              <a:lum contrast="66000"/>
            </a:blip>
            <a:srcRect/>
            <a:stretch>
              <a:fillRect/>
            </a:stretch>
          </p:blipFill>
          <p:spPr bwMode="auto">
            <a:xfrm>
              <a:off x="2133600" y="4607015"/>
              <a:ext cx="2362200" cy="232718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4" name="Oval 23"/>
            <p:cNvSpPr/>
            <p:nvPr/>
          </p:nvSpPr>
          <p:spPr>
            <a:xfrm>
              <a:off x="2209800" y="6477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4</a:t>
              </a:r>
              <a:endParaRPr lang="en-US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48200" y="4574550"/>
            <a:ext cx="2514600" cy="2359650"/>
            <a:chOff x="4648200" y="4574550"/>
            <a:chExt cx="2514600" cy="2359650"/>
          </a:xfrm>
        </p:grpSpPr>
        <p:pic>
          <p:nvPicPr>
            <p:cNvPr id="21" name="Picture 9" descr="IMGP1819"/>
            <p:cNvPicPr>
              <a:picLocks noChangeAspect="1" noChangeArrowheads="1"/>
            </p:cNvPicPr>
            <p:nvPr/>
          </p:nvPicPr>
          <p:blipFill>
            <a:blip r:embed="rId6" cstate="print">
              <a:lum contrast="60000"/>
            </a:blip>
            <a:srcRect/>
            <a:stretch>
              <a:fillRect/>
            </a:stretch>
          </p:blipFill>
          <p:spPr bwMode="auto">
            <a:xfrm>
              <a:off x="4648200" y="4574550"/>
              <a:ext cx="2514600" cy="235965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25" name="Oval 24"/>
            <p:cNvSpPr/>
            <p:nvPr/>
          </p:nvSpPr>
          <p:spPr>
            <a:xfrm>
              <a:off x="6705600" y="64770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5</a:t>
              </a:r>
              <a:endParaRPr lang="en-US" b="1" dirty="0"/>
            </a:p>
          </p:txBody>
        </p:sp>
      </p:grpSp>
      <p:sp>
        <p:nvSpPr>
          <p:cNvPr id="32" name="Content Placeholder 2"/>
          <p:cNvSpPr>
            <a:spLocks/>
          </p:cNvSpPr>
          <p:nvPr/>
        </p:nvSpPr>
        <p:spPr bwMode="auto">
          <a:xfrm>
            <a:off x="4876800" y="37338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nhỏ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đang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làm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Việc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làm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đó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lợi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ích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676400" y="2438400"/>
            <a:ext cx="5791200" cy="4409209"/>
            <a:chOff x="1676400" y="2438400"/>
            <a:chExt cx="5791200" cy="4409209"/>
          </a:xfrm>
        </p:grpSpPr>
        <p:pic>
          <p:nvPicPr>
            <p:cNvPr id="22" name="Picture 12" descr="IMGP1827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36000"/>
            </a:blip>
            <a:srcRect/>
            <a:stretch>
              <a:fillRect/>
            </a:stretch>
          </p:blipFill>
          <p:spPr>
            <a:xfrm>
              <a:off x="1676400" y="2438400"/>
              <a:ext cx="5791200" cy="4409209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</p:pic>
        <p:sp>
          <p:nvSpPr>
            <p:cNvPr id="8" name="Oval 7"/>
            <p:cNvSpPr/>
            <p:nvPr/>
          </p:nvSpPr>
          <p:spPr>
            <a:xfrm>
              <a:off x="1828800" y="25908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sp>
        <p:nvSpPr>
          <p:cNvPr id="13" name="Content Placeholder 2"/>
          <p:cNvSpPr>
            <a:spLocks/>
          </p:cNvSpPr>
          <p:nvPr/>
        </p:nvSpPr>
        <p:spPr bwMode="auto">
          <a:xfrm>
            <a:off x="5105400" y="40386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	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Rửa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sạch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trái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cây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trước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khi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ăn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828800" y="2667000"/>
            <a:ext cx="5486400" cy="4165455"/>
            <a:chOff x="1828800" y="2667000"/>
            <a:chExt cx="5486400" cy="4165455"/>
          </a:xfrm>
        </p:grpSpPr>
        <p:pic>
          <p:nvPicPr>
            <p:cNvPr id="24" name="Picture 15" descr="IMGP1815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42000"/>
            </a:blip>
            <a:srcRect/>
            <a:stretch>
              <a:fillRect/>
            </a:stretch>
          </p:blipFill>
          <p:spPr bwMode="auto">
            <a:xfrm>
              <a:off x="1828800" y="2667000"/>
              <a:ext cx="5486400" cy="416545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6553200" y="28194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sp>
        <p:nvSpPr>
          <p:cNvPr id="13" name="Content Placeholder 2"/>
          <p:cNvSpPr>
            <a:spLocks/>
          </p:cNvSpPr>
          <p:nvPr/>
        </p:nvSpPr>
        <p:spPr bwMode="auto">
          <a:xfrm>
            <a:off x="5105400" y="41148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	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Gọt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vỏ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trái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cây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trước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khi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ăn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HP-4430s\Desktop\839f2df1d220e7fc2d4f7a85ec6f564c_qua_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28850"/>
            <a:ext cx="4267200" cy="3486150"/>
          </a:xfrm>
          <a:prstGeom prst="rect">
            <a:avLst/>
          </a:prstGeom>
          <a:noFill/>
        </p:spPr>
      </p:pic>
      <p:pic>
        <p:nvPicPr>
          <p:cNvPr id="3074" name="Picture 2" descr="C:\Users\HP-4430s\Desktop\kiwi-giam-c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2209800"/>
            <a:ext cx="4152900" cy="3495675"/>
          </a:xfrm>
          <a:prstGeom prst="rect">
            <a:avLst/>
          </a:prstGeom>
          <a:noFill/>
        </p:spPr>
      </p:pic>
      <p:pic>
        <p:nvPicPr>
          <p:cNvPr id="3075" name="Picture 3" descr="C:\Users\HP-4430s\Desktop\giam-can-tu-n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209800"/>
            <a:ext cx="4572000" cy="3438144"/>
          </a:xfrm>
          <a:prstGeom prst="rect">
            <a:avLst/>
          </a:prstGeom>
          <a:noFill/>
        </p:spPr>
      </p:pic>
      <p:pic>
        <p:nvPicPr>
          <p:cNvPr id="3076" name="Picture 4" descr="C:\Users\HP-4430s\Desktop\dua-leo-lam-dep-da-hieu-qu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209800"/>
            <a:ext cx="4601973" cy="3448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HP-4430s\Desktop\839f2df1d220e7fc2d4f7a85ec6f564c_qua_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1"/>
            <a:ext cx="2819400" cy="2362200"/>
          </a:xfrm>
          <a:prstGeom prst="rect">
            <a:avLst/>
          </a:prstGeom>
          <a:noFill/>
        </p:spPr>
      </p:pic>
      <p:pic>
        <p:nvPicPr>
          <p:cNvPr id="3074" name="Picture 2" descr="C:\Users\HP-4430s\Desktop\kiwi-giam-c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78048"/>
            <a:ext cx="2819400" cy="2373210"/>
          </a:xfrm>
          <a:prstGeom prst="rect">
            <a:avLst/>
          </a:prstGeom>
          <a:noFill/>
        </p:spPr>
      </p:pic>
      <p:pic>
        <p:nvPicPr>
          <p:cNvPr id="3075" name="Picture 3" descr="C:\Users\HP-4430s\Desktop\giam-can-tu-n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4006" y="4715256"/>
            <a:ext cx="2849394" cy="2142744"/>
          </a:xfrm>
          <a:prstGeom prst="rect">
            <a:avLst/>
          </a:prstGeom>
          <a:noFill/>
        </p:spPr>
      </p:pic>
      <p:pic>
        <p:nvPicPr>
          <p:cNvPr id="3076" name="Picture 4" descr="C:\Users\HP-4430s\Desktop\dua-leo-lam-dep-da-hieu-qu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199" y="4724401"/>
            <a:ext cx="284758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990600" y="2564823"/>
            <a:ext cx="5638800" cy="4293177"/>
            <a:chOff x="990600" y="2564823"/>
            <a:chExt cx="5638800" cy="4293177"/>
          </a:xfrm>
        </p:grpSpPr>
        <p:pic>
          <p:nvPicPr>
            <p:cNvPr id="26" name="Picture 17" descr="IMGP1817"/>
            <p:cNvPicPr>
              <a:picLocks noChangeAspect="1" noChangeArrowheads="1"/>
            </p:cNvPicPr>
            <p:nvPr/>
          </p:nvPicPr>
          <p:blipFill>
            <a:blip r:embed="rId3" cstate="print">
              <a:lum contrast="66000"/>
            </a:blip>
            <a:srcRect/>
            <a:stretch>
              <a:fillRect/>
            </a:stretch>
          </p:blipFill>
          <p:spPr bwMode="auto">
            <a:xfrm>
              <a:off x="990600" y="2564823"/>
              <a:ext cx="5638800" cy="4293177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1066800" y="60960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4</a:t>
              </a:r>
              <a:endParaRPr lang="en-US" b="1" dirty="0"/>
            </a:p>
          </p:txBody>
        </p:sp>
      </p:grpSp>
      <p:sp>
        <p:nvSpPr>
          <p:cNvPr id="14" name="Content Placeholder 2"/>
          <p:cNvSpPr>
            <a:spLocks/>
          </p:cNvSpPr>
          <p:nvPr/>
        </p:nvSpPr>
        <p:spPr bwMode="auto">
          <a:xfrm>
            <a:off x="5334000" y="37338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Đậy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kín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thức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ăn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tránh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ruồi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gián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,</a:t>
            </a:r>
          </a:p>
          <a:p>
            <a:pPr marL="342900" indent="-342900">
              <a:spcBef>
                <a:spcPct val="20000"/>
              </a:spcBef>
            </a:pP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kiến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bụi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bẩn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,….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NH 2016-2017\HÌNH NỀN\15-10tai-hinh-nen-dien-thoai-dep-de-thuo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752600" y="2796887"/>
            <a:ext cx="5334000" cy="4061113"/>
            <a:chOff x="1752600" y="2796887"/>
            <a:chExt cx="5334000" cy="4061113"/>
          </a:xfrm>
        </p:grpSpPr>
        <p:pic>
          <p:nvPicPr>
            <p:cNvPr id="28" name="Picture 19" descr="IMGP1819"/>
            <p:cNvPicPr>
              <a:picLocks noChangeAspect="1" noChangeArrowheads="1"/>
            </p:cNvPicPr>
            <p:nvPr/>
          </p:nvPicPr>
          <p:blipFill>
            <a:blip r:embed="rId3" cstate="print">
              <a:lum contrast="60000"/>
            </a:blip>
            <a:srcRect/>
            <a:stretch>
              <a:fillRect/>
            </a:stretch>
          </p:blipFill>
          <p:spPr bwMode="auto">
            <a:xfrm>
              <a:off x="1752600" y="2796887"/>
              <a:ext cx="5334000" cy="4061113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6248400" y="60960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5</a:t>
              </a:r>
              <a:endParaRPr lang="en-US" b="1" dirty="0"/>
            </a:p>
          </p:txBody>
        </p:sp>
      </p:grpSp>
      <p:sp>
        <p:nvSpPr>
          <p:cNvPr id="13" name="Content Placeholder 2"/>
          <p:cNvSpPr>
            <a:spLocks/>
          </p:cNvSpPr>
          <p:nvPr/>
        </p:nvSpPr>
        <p:spPr bwMode="auto">
          <a:xfrm>
            <a:off x="4572000" y="41148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	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Chén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đũa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dụng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cụ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nhà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bép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phải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sạch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sẽ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gọn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gàng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ngăn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nắp</a:t>
            </a:r>
            <a:r>
              <a:rPr lang="en-US" sz="3700" b="1" dirty="0" smtClean="0">
                <a:solidFill>
                  <a:srgbClr val="C00000"/>
                </a:solidFill>
                <a:latin typeface="HP001 Kieu 2 5H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328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HP-4430s</dc:creator>
  <cp:lastModifiedBy>A</cp:lastModifiedBy>
  <cp:revision>53</cp:revision>
  <dcterms:created xsi:type="dcterms:W3CDTF">2006-08-16T00:00:00Z</dcterms:created>
  <dcterms:modified xsi:type="dcterms:W3CDTF">2016-10-26T04:00:02Z</dcterms:modified>
</cp:coreProperties>
</file>